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4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793"/>
    <p:restoredTop sz="94578"/>
  </p:normalViewPr>
  <p:slideViewPr>
    <p:cSldViewPr snapToGrid="0" snapToObjects="1">
      <p:cViewPr varScale="1">
        <p:scale>
          <a:sx n="73" d="100"/>
          <a:sy n="73" d="100"/>
        </p:scale>
        <p:origin x="232" y="8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C6616FB7-FE48-3E46-ABDA-DE27067EE716}" type="datetimeFigureOut">
              <a:rPr lang="en-US" smtClean="0"/>
              <a:t>8/15/19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D2247B94-F5DA-5D42-9DA1-F34B3B62BCA2}"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16FB7-FE48-3E46-ABDA-DE27067EE716}" type="datetimeFigureOut">
              <a:rPr lang="en-US" smtClean="0"/>
              <a:t>8/15/19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16FB7-FE48-3E46-ABDA-DE27067EE716}" type="datetimeFigureOut">
              <a:rPr lang="en-US" smtClean="0"/>
              <a:t>8/15/19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616FB7-FE48-3E46-ABDA-DE27067EE716}" type="datetimeFigureOut">
              <a:rPr lang="en-US" smtClean="0"/>
              <a:t>8/15/19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C6616FB7-FE48-3E46-ABDA-DE27067EE716}" type="datetimeFigureOut">
              <a:rPr lang="en-US" smtClean="0"/>
              <a:t>8/15/19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D2247B94-F5DA-5D42-9DA1-F34B3B62BCA2}"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616FB7-FE48-3E46-ABDA-DE27067EE716}" type="datetimeFigureOut">
              <a:rPr lang="en-US" smtClean="0"/>
              <a:t>8/15/19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616FB7-FE48-3E46-ABDA-DE27067EE716}" type="datetimeFigureOut">
              <a:rPr lang="en-US" smtClean="0"/>
              <a:t>8/15/19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6616FB7-FE48-3E46-ABDA-DE27067EE716}" type="datetimeFigureOut">
              <a:rPr lang="en-US" smtClean="0"/>
              <a:t>8/15/19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616FB7-FE48-3E46-ABDA-DE27067EE716}" type="datetimeFigureOut">
              <a:rPr lang="en-US" smtClean="0"/>
              <a:t>8/15/19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247B94-F5DA-5D42-9DA1-F34B3B62BCA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6616FB7-FE48-3E46-ABDA-DE27067EE716}" type="datetimeFigureOut">
              <a:rPr lang="en-US" smtClean="0"/>
              <a:t>8/15/19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2247B94-F5DA-5D42-9DA1-F34B3B62BCA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C6616FB7-FE48-3E46-ABDA-DE27067EE716}" type="datetimeFigureOut">
              <a:rPr lang="en-US" smtClean="0"/>
              <a:t>8/15/19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D2247B94-F5DA-5D42-9DA1-F34B3B62BCA2}"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C6616FB7-FE48-3E46-ABDA-DE27067EE716}" type="datetimeFigureOut">
              <a:rPr lang="en-US" smtClean="0"/>
              <a:t>8/15/19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D2247B94-F5DA-5D42-9DA1-F34B3B62BCA2}"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612915585"/>
      </p:ext>
    </p:extLst>
  </p:cSld>
  <p:clrMap bg1="lt1" tx1="dk1" bg2="lt2" tx2="dk2" accent1="accent1" accent2="accent2" accent3="accent3" accent4="accent4" accent5="accent5" accent6="accent6" hlink="hlink" folHlink="folHlink"/>
  <p:sldLayoutIdLst>
    <p:sldLayoutId id="2147483845" r:id="rId1"/>
    <p:sldLayoutId id="2147483846" r:id="rId2"/>
    <p:sldLayoutId id="2147483847" r:id="rId3"/>
    <p:sldLayoutId id="2147483848" r:id="rId4"/>
    <p:sldLayoutId id="2147483849" r:id="rId5"/>
    <p:sldLayoutId id="2147483850" r:id="rId6"/>
    <p:sldLayoutId id="2147483851" r:id="rId7"/>
    <p:sldLayoutId id="2147483852" r:id="rId8"/>
    <p:sldLayoutId id="2147483853" r:id="rId9"/>
    <p:sldLayoutId id="2147483854" r:id="rId10"/>
    <p:sldLayoutId id="214748385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384048"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9862" y="1617523"/>
            <a:ext cx="9179169" cy="1811475"/>
          </a:xfrm>
        </p:spPr>
        <p:txBody>
          <a:bodyPr>
            <a:noAutofit/>
          </a:bodyPr>
          <a:lstStyle/>
          <a:p>
            <a:r>
              <a:rPr lang="en-US" sz="6000" dirty="0" smtClean="0">
                <a:latin typeface="+mj-lt"/>
                <a:ea typeface="Franklin Gothic Heavy" charset="0"/>
                <a:cs typeface="Franklin Gothic Heavy" charset="0"/>
              </a:rPr>
              <a:t>Client Interviewing </a:t>
            </a:r>
            <a:r>
              <a:rPr lang="mr-IN" sz="6000" dirty="0" smtClean="0">
                <a:latin typeface="+mj-lt"/>
                <a:ea typeface="Franklin Gothic Heavy" charset="0"/>
                <a:cs typeface="Franklin Gothic Heavy" charset="0"/>
              </a:rPr>
              <a:t>–</a:t>
            </a:r>
            <a:r>
              <a:rPr lang="en-US" sz="6000" dirty="0" smtClean="0">
                <a:latin typeface="+mj-lt"/>
                <a:ea typeface="Franklin Gothic Heavy" charset="0"/>
                <a:cs typeface="Franklin Gothic Heavy" charset="0"/>
              </a:rPr>
              <a:t> SULS Bootcamp</a:t>
            </a:r>
            <a:endParaRPr lang="en-US" sz="6000" dirty="0">
              <a:latin typeface="+mj-lt"/>
              <a:ea typeface="Franklin Gothic Heavy" charset="0"/>
              <a:cs typeface="Franklin Gothic Heavy" charset="0"/>
            </a:endParaRPr>
          </a:p>
        </p:txBody>
      </p:sp>
      <p:sp>
        <p:nvSpPr>
          <p:cNvPr id="4" name="Subtitle 2"/>
          <p:cNvSpPr txBox="1">
            <a:spLocks/>
          </p:cNvSpPr>
          <p:nvPr/>
        </p:nvSpPr>
        <p:spPr>
          <a:xfrm>
            <a:off x="2703609" y="4255476"/>
            <a:ext cx="6831673" cy="949828"/>
          </a:xfrm>
          <a:prstGeom prst="rect">
            <a:avLst/>
          </a:prstGeom>
        </p:spPr>
        <p:txBody>
          <a:bodyPr vert="horz" lIns="91440" tIns="45720" rIns="91440" bIns="45720" rtlCol="0">
            <a:noAutofit/>
          </a:bodyPr>
          <a:lstStyle>
            <a:lvl1pPr marL="0" indent="0" algn="ctr" defTabSz="914400" rtl="0" eaLnBrk="1" latinLnBrk="0" hangingPunct="1">
              <a:lnSpc>
                <a:spcPct val="112000"/>
              </a:lnSpc>
              <a:spcBef>
                <a:spcPts val="0"/>
              </a:spcBef>
              <a:spcAft>
                <a:spcPts val="0"/>
              </a:spcAft>
              <a:buFont typeface="Franklin Gothic Book" panose="020B0503020102020204" pitchFamily="34" charset="0"/>
              <a:buNone/>
              <a:defRPr sz="2300" kern="1200" baseline="0">
                <a:solidFill>
                  <a:schemeClr val="tx2"/>
                </a:solidFill>
                <a:latin typeface="+mn-lt"/>
                <a:ea typeface="+mn-ea"/>
                <a:cs typeface="+mn-cs"/>
              </a:defRPr>
            </a:lvl1pPr>
            <a:lvl2pPr marL="457200" indent="0" algn="ctr" defTabSz="914400" rtl="0" eaLnBrk="1" latinLnBrk="0" hangingPunct="1">
              <a:lnSpc>
                <a:spcPct val="94000"/>
              </a:lnSpc>
              <a:spcBef>
                <a:spcPts val="500"/>
              </a:spcBef>
              <a:spcAft>
                <a:spcPts val="200"/>
              </a:spcAft>
              <a:buFont typeface="Franklin Gothic Book" panose="020B0503020102020204" pitchFamily="34" charset="0"/>
              <a:buNone/>
              <a:defRPr sz="2000" i="1" kern="1200" baseline="0">
                <a:solidFill>
                  <a:schemeClr val="tx2"/>
                </a:solidFill>
                <a:latin typeface="+mn-lt"/>
                <a:ea typeface="+mn-ea"/>
                <a:cs typeface="+mn-cs"/>
              </a:defRPr>
            </a:lvl2pPr>
            <a:lvl3pPr marL="914400" indent="0" algn="ctr" defTabSz="914400" rtl="0" eaLnBrk="1" latinLnBrk="0" hangingPunct="1">
              <a:lnSpc>
                <a:spcPct val="94000"/>
              </a:lnSpc>
              <a:spcBef>
                <a:spcPts val="500"/>
              </a:spcBef>
              <a:spcAft>
                <a:spcPts val="200"/>
              </a:spcAft>
              <a:buFont typeface="Franklin Gothic Book" panose="020B0503020102020204" pitchFamily="34" charset="0"/>
              <a:buNone/>
              <a:defRPr sz="1800" kern="1200" baseline="0">
                <a:solidFill>
                  <a:schemeClr val="tx2"/>
                </a:solidFill>
                <a:latin typeface="+mn-lt"/>
                <a:ea typeface="+mn-ea"/>
                <a:cs typeface="+mn-cs"/>
              </a:defRPr>
            </a:lvl3pPr>
            <a:lvl4pPr marL="13716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4pPr>
            <a:lvl5pPr marL="18288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5pPr>
            <a:lvl6pPr marL="22860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6pPr>
            <a:lvl7pPr marL="27432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7pPr>
            <a:lvl8pPr marL="3200400" indent="0" algn="ctr" defTabSz="914400" rtl="0" eaLnBrk="1" latinLnBrk="0" hangingPunct="1">
              <a:lnSpc>
                <a:spcPct val="94000"/>
              </a:lnSpc>
              <a:spcBef>
                <a:spcPts val="500"/>
              </a:spcBef>
              <a:spcAft>
                <a:spcPts val="200"/>
              </a:spcAft>
              <a:buFont typeface="Franklin Gothic Book" panose="020B0503020102020204" pitchFamily="34" charset="0"/>
              <a:buNone/>
              <a:defRPr sz="1600" i="1" kern="1200" baseline="0">
                <a:solidFill>
                  <a:schemeClr val="tx2"/>
                </a:solidFill>
                <a:latin typeface="+mn-lt"/>
                <a:ea typeface="+mn-ea"/>
                <a:cs typeface="+mn-cs"/>
              </a:defRPr>
            </a:lvl8pPr>
            <a:lvl9pPr marL="3657600" indent="0" algn="ctr" defTabSz="914400" rtl="0" eaLnBrk="1" latinLnBrk="0" hangingPunct="1">
              <a:lnSpc>
                <a:spcPct val="94000"/>
              </a:lnSpc>
              <a:spcBef>
                <a:spcPts val="500"/>
              </a:spcBef>
              <a:spcAft>
                <a:spcPts val="200"/>
              </a:spcAft>
              <a:buFont typeface="Franklin Gothic Book" panose="020B0503020102020204" pitchFamily="34" charset="0"/>
              <a:buNone/>
              <a:defRPr sz="1600" kern="1200" baseline="0">
                <a:solidFill>
                  <a:schemeClr val="tx2"/>
                </a:solidFill>
                <a:latin typeface="+mn-lt"/>
                <a:ea typeface="+mn-ea"/>
                <a:cs typeface="+mn-cs"/>
              </a:defRPr>
            </a:lvl9pPr>
          </a:lstStyle>
          <a:p>
            <a:r>
              <a:rPr lang="en-AU" sz="3000" dirty="0" smtClean="0">
                <a:ea typeface="Arial" charset="0"/>
                <a:cs typeface="Arial" charset="0"/>
              </a:rPr>
              <a:t>Spiro </a:t>
            </a:r>
            <a:r>
              <a:rPr lang="en-AU" sz="3000" dirty="0" err="1" smtClean="0">
                <a:ea typeface="Arial" charset="0"/>
                <a:cs typeface="Arial" charset="0"/>
              </a:rPr>
              <a:t>Kalavritinos</a:t>
            </a:r>
            <a:r>
              <a:rPr lang="en-AU" sz="3000" dirty="0" smtClean="0">
                <a:ea typeface="Arial" charset="0"/>
                <a:cs typeface="Arial" charset="0"/>
              </a:rPr>
              <a:t> &amp; Raki Srikantha</a:t>
            </a:r>
            <a:endParaRPr lang="en-US" sz="3000" dirty="0">
              <a:ea typeface="Arial" charset="0"/>
              <a:cs typeface="Arial" charset="0"/>
            </a:endParaRPr>
          </a:p>
        </p:txBody>
      </p:sp>
    </p:spTree>
    <p:extLst>
      <p:ext uri="{BB962C8B-B14F-4D97-AF65-F5344CB8AC3E}">
        <p14:creationId xmlns:p14="http://schemas.microsoft.com/office/powerpoint/2010/main" val="16106430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Solutions</a:t>
            </a:r>
            <a:endParaRPr lang="en-US" dirty="0"/>
          </a:p>
        </p:txBody>
      </p:sp>
      <p:sp>
        <p:nvSpPr>
          <p:cNvPr id="3" name="Content Placeholder 2"/>
          <p:cNvSpPr>
            <a:spLocks noGrp="1"/>
          </p:cNvSpPr>
          <p:nvPr>
            <p:ph idx="1"/>
          </p:nvPr>
        </p:nvSpPr>
        <p:spPr/>
        <p:txBody>
          <a:bodyPr/>
          <a:lstStyle/>
          <a:p>
            <a:pPr fontAlgn="base"/>
            <a:r>
              <a:rPr lang="en-US" dirty="0"/>
              <a:t>Before discussing solutions, make clear what the goals and expectations of the client are</a:t>
            </a:r>
          </a:p>
          <a:p>
            <a:pPr fontAlgn="base"/>
            <a:r>
              <a:rPr lang="en-US" dirty="0"/>
              <a:t>Put different remedies to the client, with a range of cost options </a:t>
            </a:r>
          </a:p>
          <a:p>
            <a:pPr lvl="1" fontAlgn="base"/>
            <a:r>
              <a:rPr lang="en-US" i="0" dirty="0"/>
              <a:t>identify the pros and cons of each </a:t>
            </a:r>
          </a:p>
          <a:p>
            <a:pPr lvl="1" fontAlgn="base"/>
            <a:r>
              <a:rPr lang="en-US" i="0" dirty="0"/>
              <a:t>can include legal and non-legal courses of option</a:t>
            </a:r>
          </a:p>
          <a:p>
            <a:pPr fontAlgn="base"/>
            <a:r>
              <a:rPr lang="en-US" dirty="0"/>
              <a:t>Don’t be too definitive in your language </a:t>
            </a:r>
          </a:p>
          <a:p>
            <a:endParaRPr lang="en-US" dirty="0"/>
          </a:p>
        </p:txBody>
      </p:sp>
    </p:spTree>
    <p:extLst>
      <p:ext uri="{BB962C8B-B14F-4D97-AF65-F5344CB8AC3E}">
        <p14:creationId xmlns:p14="http://schemas.microsoft.com/office/powerpoint/2010/main" val="10445577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Conclusion</a:t>
            </a:r>
            <a:endParaRPr lang="en-US" dirty="0"/>
          </a:p>
        </p:txBody>
      </p:sp>
      <p:sp>
        <p:nvSpPr>
          <p:cNvPr id="3" name="Content Placeholder 2"/>
          <p:cNvSpPr>
            <a:spLocks noGrp="1"/>
          </p:cNvSpPr>
          <p:nvPr>
            <p:ph idx="1"/>
          </p:nvPr>
        </p:nvSpPr>
        <p:spPr/>
        <p:txBody>
          <a:bodyPr/>
          <a:lstStyle/>
          <a:p>
            <a:pPr fontAlgn="base"/>
            <a:r>
              <a:rPr lang="en-US" dirty="0"/>
              <a:t>End the interview with “homework” for each side</a:t>
            </a:r>
          </a:p>
          <a:p>
            <a:pPr lvl="1" fontAlgn="base"/>
            <a:r>
              <a:rPr lang="en-US" i="0" dirty="0"/>
              <a:t>Write this down for the client</a:t>
            </a:r>
          </a:p>
          <a:p>
            <a:pPr fontAlgn="base"/>
            <a:r>
              <a:rPr lang="en-US" dirty="0"/>
              <a:t>Discuss your retainer with the client</a:t>
            </a:r>
          </a:p>
          <a:p>
            <a:endParaRPr lang="en-US" dirty="0"/>
          </a:p>
        </p:txBody>
      </p:sp>
    </p:spTree>
    <p:extLst>
      <p:ext uri="{BB962C8B-B14F-4D97-AF65-F5344CB8AC3E}">
        <p14:creationId xmlns:p14="http://schemas.microsoft.com/office/powerpoint/2010/main" val="55891098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Content Placeholder 2"/>
          <p:cNvSpPr>
            <a:spLocks noGrp="1"/>
          </p:cNvSpPr>
          <p:nvPr>
            <p:ph idx="1"/>
          </p:nvPr>
        </p:nvSpPr>
        <p:spPr/>
        <p:txBody>
          <a:bodyPr/>
          <a:lstStyle/>
          <a:p>
            <a:pPr fontAlgn="base"/>
            <a:r>
              <a:rPr lang="en-US" dirty="0"/>
              <a:t>Keep a copy of the scoring sheet with you, and address each of the criteria in your reflection</a:t>
            </a:r>
          </a:p>
          <a:p>
            <a:pPr fontAlgn="base"/>
            <a:r>
              <a:rPr lang="en-US" dirty="0"/>
              <a:t>Make sure to discuss both the positives and negatives of the interview</a:t>
            </a:r>
          </a:p>
        </p:txBody>
      </p:sp>
    </p:spTree>
    <p:extLst>
      <p:ext uri="{BB962C8B-B14F-4D97-AF65-F5344CB8AC3E}">
        <p14:creationId xmlns:p14="http://schemas.microsoft.com/office/powerpoint/2010/main" val="15257105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tips</a:t>
            </a:r>
            <a:endParaRPr lang="en-US" dirty="0"/>
          </a:p>
        </p:txBody>
      </p:sp>
      <p:sp>
        <p:nvSpPr>
          <p:cNvPr id="3" name="Content Placeholder 2"/>
          <p:cNvSpPr>
            <a:spLocks noGrp="1"/>
          </p:cNvSpPr>
          <p:nvPr>
            <p:ph idx="1"/>
          </p:nvPr>
        </p:nvSpPr>
        <p:spPr/>
        <p:txBody>
          <a:bodyPr/>
          <a:lstStyle/>
          <a:p>
            <a:pPr fontAlgn="base"/>
            <a:r>
              <a:rPr lang="en-US" dirty="0"/>
              <a:t>Make sure you and your partner are balanced in your efforts in the interview</a:t>
            </a:r>
          </a:p>
          <a:p>
            <a:pPr fontAlgn="base"/>
            <a:r>
              <a:rPr lang="en-US" dirty="0"/>
              <a:t>Keep eye contact with the client </a:t>
            </a:r>
          </a:p>
          <a:p>
            <a:pPr fontAlgn="base"/>
            <a:r>
              <a:rPr lang="en-US" dirty="0"/>
              <a:t>Be sympathetic to the client, but remain professional and do not endorse any bad behaviour on their part </a:t>
            </a:r>
          </a:p>
          <a:p>
            <a:pPr fontAlgn="base"/>
            <a:r>
              <a:rPr lang="en-US" dirty="0"/>
              <a:t>Don’t let time get away from you</a:t>
            </a:r>
          </a:p>
          <a:p>
            <a:endParaRPr lang="en-US" dirty="0"/>
          </a:p>
        </p:txBody>
      </p:sp>
    </p:spTree>
    <p:extLst>
      <p:ext uri="{BB962C8B-B14F-4D97-AF65-F5344CB8AC3E}">
        <p14:creationId xmlns:p14="http://schemas.microsoft.com/office/powerpoint/2010/main" val="20656501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client interviewing?</a:t>
            </a:r>
            <a:endParaRPr lang="en-US" dirty="0"/>
          </a:p>
        </p:txBody>
      </p:sp>
      <p:sp>
        <p:nvSpPr>
          <p:cNvPr id="3" name="Content Placeholder 2"/>
          <p:cNvSpPr>
            <a:spLocks noGrp="1"/>
          </p:cNvSpPr>
          <p:nvPr>
            <p:ph idx="1"/>
          </p:nvPr>
        </p:nvSpPr>
        <p:spPr/>
        <p:txBody>
          <a:bodyPr>
            <a:normAutofit/>
          </a:bodyPr>
          <a:lstStyle/>
          <a:p>
            <a:pPr fontAlgn="base"/>
            <a:r>
              <a:rPr lang="en-US" sz="2500" dirty="0"/>
              <a:t>Client interviewing is a simulation of your first meeting with a potential client</a:t>
            </a:r>
          </a:p>
          <a:p>
            <a:pPr fontAlgn="base"/>
            <a:r>
              <a:rPr lang="en-US" sz="2500" dirty="0"/>
              <a:t>The purpose of the interview is to ask questions to understand the issues that the client is facing, and to discuss the pathways you would take to help them resolve their issues, if they were to retain you as their </a:t>
            </a:r>
            <a:r>
              <a:rPr lang="en-US" sz="2500" dirty="0" smtClean="0"/>
              <a:t>lawyer</a:t>
            </a:r>
            <a:endParaRPr lang="en-US" sz="2500" dirty="0"/>
          </a:p>
        </p:txBody>
      </p:sp>
    </p:spTree>
    <p:extLst>
      <p:ext uri="{BB962C8B-B14F-4D97-AF65-F5344CB8AC3E}">
        <p14:creationId xmlns:p14="http://schemas.microsoft.com/office/powerpoint/2010/main" val="73409118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a:xfrm>
            <a:off x="1371600" y="1652954"/>
            <a:ext cx="9601200" cy="3006969"/>
          </a:xfrm>
        </p:spPr>
        <p:txBody>
          <a:bodyPr>
            <a:normAutofit/>
          </a:bodyPr>
          <a:lstStyle/>
          <a:p>
            <a:pPr fontAlgn="base"/>
            <a:r>
              <a:rPr lang="en-US" dirty="0"/>
              <a:t>A few days before your round, you will receive a memo with a very brief amount of information about your upcoming client meeting</a:t>
            </a:r>
          </a:p>
          <a:p>
            <a:pPr fontAlgn="base"/>
            <a:r>
              <a:rPr lang="en-US" dirty="0"/>
              <a:t>The meeting with the client will last for 30 minutes</a:t>
            </a:r>
          </a:p>
          <a:p>
            <a:pPr fontAlgn="base"/>
            <a:r>
              <a:rPr lang="en-US" dirty="0"/>
              <a:t>After the meeting has concluded, you and your partner will have 5 minutes amongst yourselves to discuss how you will approach your reflection</a:t>
            </a:r>
          </a:p>
          <a:p>
            <a:pPr fontAlgn="base"/>
            <a:r>
              <a:rPr lang="en-US" dirty="0"/>
              <a:t>You will then have a 10 minute reflection in front of the judge, to discuss how you think you went during the round </a:t>
            </a:r>
          </a:p>
          <a:p>
            <a:endParaRPr lang="en-US" dirty="0"/>
          </a:p>
        </p:txBody>
      </p:sp>
    </p:spTree>
    <p:extLst>
      <p:ext uri="{BB962C8B-B14F-4D97-AF65-F5344CB8AC3E}">
        <p14:creationId xmlns:p14="http://schemas.microsoft.com/office/powerpoint/2010/main" val="12636735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you judged on?</a:t>
            </a:r>
            <a:endParaRPr lang="en-US" dirty="0"/>
          </a:p>
        </p:txBody>
      </p:sp>
      <p:sp>
        <p:nvSpPr>
          <p:cNvPr id="3" name="Content Placeholder 2"/>
          <p:cNvSpPr>
            <a:spLocks noGrp="1"/>
          </p:cNvSpPr>
          <p:nvPr>
            <p:ph idx="1"/>
          </p:nvPr>
        </p:nvSpPr>
        <p:spPr>
          <a:xfrm>
            <a:off x="1371600" y="1688123"/>
            <a:ext cx="9601200" cy="4179277"/>
          </a:xfrm>
        </p:spPr>
        <p:txBody>
          <a:bodyPr>
            <a:normAutofit fontScale="92500" lnSpcReduction="10000"/>
          </a:bodyPr>
          <a:lstStyle/>
          <a:p>
            <a:pPr fontAlgn="base"/>
            <a:r>
              <a:rPr lang="en-US" dirty="0"/>
              <a:t>Working atmosphere</a:t>
            </a:r>
          </a:p>
          <a:p>
            <a:pPr fontAlgn="base"/>
            <a:r>
              <a:rPr lang="en-US" dirty="0"/>
              <a:t>Description of the problem</a:t>
            </a:r>
          </a:p>
          <a:p>
            <a:pPr fontAlgn="base"/>
            <a:r>
              <a:rPr lang="en-US" dirty="0"/>
              <a:t>Client’s goals and expectations</a:t>
            </a:r>
          </a:p>
          <a:p>
            <a:pPr fontAlgn="base"/>
            <a:r>
              <a:rPr lang="en-US" dirty="0"/>
              <a:t>Problem analysis</a:t>
            </a:r>
          </a:p>
          <a:p>
            <a:pPr fontAlgn="base"/>
            <a:r>
              <a:rPr lang="en-US" dirty="0"/>
              <a:t>Moral and ethical issues</a:t>
            </a:r>
          </a:p>
          <a:p>
            <a:pPr fontAlgn="base"/>
            <a:r>
              <a:rPr lang="en-US" dirty="0"/>
              <a:t>Alternative courses of action</a:t>
            </a:r>
          </a:p>
          <a:p>
            <a:pPr fontAlgn="base"/>
            <a:r>
              <a:rPr lang="en-US" dirty="0"/>
              <a:t>Client’s informed choice</a:t>
            </a:r>
          </a:p>
          <a:p>
            <a:pPr fontAlgn="base"/>
            <a:r>
              <a:rPr lang="en-US" dirty="0"/>
              <a:t>Effective conclusion</a:t>
            </a:r>
          </a:p>
          <a:p>
            <a:pPr fontAlgn="base"/>
            <a:r>
              <a:rPr lang="en-US" dirty="0"/>
              <a:t>Teamwork</a:t>
            </a:r>
          </a:p>
          <a:p>
            <a:pPr fontAlgn="base"/>
            <a:r>
              <a:rPr lang="en-US" dirty="0"/>
              <a:t>Self-analysis </a:t>
            </a:r>
          </a:p>
          <a:p>
            <a:endParaRPr lang="en-US" dirty="0"/>
          </a:p>
        </p:txBody>
      </p:sp>
    </p:spTree>
    <p:extLst>
      <p:ext uri="{BB962C8B-B14F-4D97-AF65-F5344CB8AC3E}">
        <p14:creationId xmlns:p14="http://schemas.microsoft.com/office/powerpoint/2010/main" val="17163270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What skills does client interviewing help you to develop?</a:t>
            </a:r>
            <a:endParaRPr lang="en-US" dirty="0"/>
          </a:p>
        </p:txBody>
      </p:sp>
      <p:sp>
        <p:nvSpPr>
          <p:cNvPr id="3" name="Content Placeholder 2"/>
          <p:cNvSpPr>
            <a:spLocks noGrp="1"/>
          </p:cNvSpPr>
          <p:nvPr>
            <p:ph idx="1"/>
          </p:nvPr>
        </p:nvSpPr>
        <p:spPr/>
        <p:txBody>
          <a:bodyPr/>
          <a:lstStyle/>
          <a:p>
            <a:pPr fontAlgn="base"/>
            <a:r>
              <a:rPr lang="en-US" dirty="0"/>
              <a:t>Teamwork</a:t>
            </a:r>
          </a:p>
          <a:p>
            <a:pPr fontAlgn="base"/>
            <a:r>
              <a:rPr lang="en-US" dirty="0"/>
              <a:t>Quick thinking</a:t>
            </a:r>
          </a:p>
          <a:p>
            <a:pPr fontAlgn="base"/>
            <a:r>
              <a:rPr lang="en-US" dirty="0"/>
              <a:t>Commercial awareness</a:t>
            </a:r>
          </a:p>
          <a:p>
            <a:pPr fontAlgn="base"/>
            <a:r>
              <a:rPr lang="en-US" dirty="0"/>
              <a:t>Client relationships</a:t>
            </a:r>
          </a:p>
          <a:p>
            <a:pPr fontAlgn="base"/>
            <a:r>
              <a:rPr lang="en-US" dirty="0"/>
              <a:t>Time management</a:t>
            </a:r>
          </a:p>
          <a:p>
            <a:endParaRPr lang="en-US" dirty="0"/>
          </a:p>
        </p:txBody>
      </p:sp>
    </p:spTree>
    <p:extLst>
      <p:ext uri="{BB962C8B-B14F-4D97-AF65-F5344CB8AC3E}">
        <p14:creationId xmlns:p14="http://schemas.microsoft.com/office/powerpoint/2010/main" val="152603711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should you prepare?</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p:txBody>
          <a:bodyPr/>
          <a:lstStyle/>
          <a:p>
            <a:pPr fontAlgn="base"/>
            <a:r>
              <a:rPr lang="en-US" dirty="0"/>
              <a:t>Practice with your partner and a friend</a:t>
            </a:r>
          </a:p>
          <a:p>
            <a:pPr fontAlgn="base"/>
            <a:r>
              <a:rPr lang="en-US" dirty="0"/>
              <a:t>Have a clear structure and plan for time</a:t>
            </a:r>
          </a:p>
          <a:p>
            <a:pPr fontAlgn="base"/>
            <a:r>
              <a:rPr lang="en-US" dirty="0"/>
              <a:t>Have your introduction and conclusion </a:t>
            </a:r>
            <a:r>
              <a:rPr lang="en-US" dirty="0" err="1"/>
              <a:t>memorised</a:t>
            </a:r>
            <a:endParaRPr lang="en-US" dirty="0"/>
          </a:p>
          <a:p>
            <a:endParaRPr lang="en-US" dirty="0"/>
          </a:p>
        </p:txBody>
      </p:sp>
    </p:spTree>
    <p:extLst>
      <p:ext uri="{BB962C8B-B14F-4D97-AF65-F5344CB8AC3E}">
        <p14:creationId xmlns:p14="http://schemas.microsoft.com/office/powerpoint/2010/main" val="1053942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General structure of the interview</a:t>
            </a:r>
            <a:endParaRPr lang="en-US" dirty="0"/>
          </a:p>
        </p:txBody>
      </p:sp>
      <p:sp>
        <p:nvSpPr>
          <p:cNvPr id="3" name="Content Placeholder 2"/>
          <p:cNvSpPr>
            <a:spLocks noGrp="1"/>
          </p:cNvSpPr>
          <p:nvPr>
            <p:ph idx="1"/>
          </p:nvPr>
        </p:nvSpPr>
        <p:spPr/>
        <p:txBody>
          <a:bodyPr/>
          <a:lstStyle/>
          <a:p>
            <a:pPr fontAlgn="base"/>
            <a:r>
              <a:rPr lang="en-US" dirty="0"/>
              <a:t>Introduction</a:t>
            </a:r>
          </a:p>
          <a:p>
            <a:pPr fontAlgn="base"/>
            <a:r>
              <a:rPr lang="en-US" dirty="0"/>
              <a:t>Questioning</a:t>
            </a:r>
          </a:p>
          <a:p>
            <a:pPr fontAlgn="base"/>
            <a:r>
              <a:rPr lang="en-US" dirty="0"/>
              <a:t>Goals and expectations</a:t>
            </a:r>
          </a:p>
          <a:p>
            <a:pPr fontAlgn="base"/>
            <a:r>
              <a:rPr lang="en-US" dirty="0"/>
              <a:t>Solutions</a:t>
            </a:r>
          </a:p>
          <a:p>
            <a:pPr fontAlgn="base"/>
            <a:r>
              <a:rPr lang="en-US" dirty="0"/>
              <a:t>Conclusion</a:t>
            </a:r>
          </a:p>
          <a:p>
            <a:endParaRPr lang="en-US" dirty="0"/>
          </a:p>
        </p:txBody>
      </p:sp>
    </p:spTree>
    <p:extLst>
      <p:ext uri="{BB962C8B-B14F-4D97-AF65-F5344CB8AC3E}">
        <p14:creationId xmlns:p14="http://schemas.microsoft.com/office/powerpoint/2010/main" val="89368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lstStyle/>
          <a:p>
            <a:pPr fontAlgn="base"/>
            <a:r>
              <a:rPr lang="en-US" dirty="0"/>
              <a:t>Small talk</a:t>
            </a:r>
          </a:p>
          <a:p>
            <a:pPr fontAlgn="base"/>
            <a:r>
              <a:rPr lang="en-US" dirty="0"/>
              <a:t>Outlining the structure of the meeting</a:t>
            </a:r>
          </a:p>
          <a:p>
            <a:pPr fontAlgn="base"/>
            <a:r>
              <a:rPr lang="en-US" dirty="0"/>
              <a:t>Three </a:t>
            </a:r>
            <a:r>
              <a:rPr lang="en-US" dirty="0" smtClean="0"/>
              <a:t>C’s</a:t>
            </a:r>
          </a:p>
          <a:p>
            <a:pPr lvl="1" fontAlgn="base"/>
            <a:r>
              <a:rPr lang="en-US" i="0" dirty="0" smtClean="0"/>
              <a:t>Confidentiality</a:t>
            </a:r>
            <a:endParaRPr lang="en-US" i="0" dirty="0"/>
          </a:p>
          <a:p>
            <a:pPr lvl="1" fontAlgn="base"/>
            <a:r>
              <a:rPr lang="en-US" i="0" dirty="0"/>
              <a:t>Costs</a:t>
            </a:r>
          </a:p>
          <a:p>
            <a:pPr lvl="1" fontAlgn="base"/>
            <a:r>
              <a:rPr lang="en-US" i="0" dirty="0"/>
              <a:t>Conflict of interest</a:t>
            </a:r>
          </a:p>
          <a:p>
            <a:endParaRPr lang="en-US" dirty="0"/>
          </a:p>
        </p:txBody>
      </p:sp>
    </p:spTree>
    <p:extLst>
      <p:ext uri="{BB962C8B-B14F-4D97-AF65-F5344CB8AC3E}">
        <p14:creationId xmlns:p14="http://schemas.microsoft.com/office/powerpoint/2010/main" val="10148945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Questioning</a:t>
            </a:r>
            <a:endParaRPr lang="en-US" dirty="0"/>
          </a:p>
        </p:txBody>
      </p:sp>
      <p:sp>
        <p:nvSpPr>
          <p:cNvPr id="3" name="Content Placeholder 2"/>
          <p:cNvSpPr>
            <a:spLocks noGrp="1"/>
          </p:cNvSpPr>
          <p:nvPr>
            <p:ph idx="1"/>
          </p:nvPr>
        </p:nvSpPr>
        <p:spPr/>
        <p:txBody>
          <a:bodyPr/>
          <a:lstStyle/>
          <a:p>
            <a:pPr fontAlgn="base"/>
            <a:r>
              <a:rPr lang="en-US" dirty="0"/>
              <a:t>Start with open-ended questions, and then narrow in</a:t>
            </a:r>
          </a:p>
          <a:p>
            <a:pPr lvl="1" fontAlgn="base"/>
            <a:r>
              <a:rPr lang="en-US" i="0" dirty="0"/>
              <a:t>who, what, when, where, why, how</a:t>
            </a:r>
          </a:p>
          <a:p>
            <a:pPr fontAlgn="base"/>
            <a:r>
              <a:rPr lang="en-US" dirty="0"/>
              <a:t>Avoid leading questions</a:t>
            </a:r>
          </a:p>
          <a:p>
            <a:pPr fontAlgn="base"/>
            <a:r>
              <a:rPr lang="en-US" dirty="0"/>
              <a:t>Don’t be afraid to interrupt the client if they get off-track</a:t>
            </a:r>
          </a:p>
          <a:p>
            <a:pPr fontAlgn="base"/>
            <a:r>
              <a:rPr lang="en-US" dirty="0"/>
              <a:t>At the end of the questioning, summarise the facts back to the client to ensure you haven’t missed anything </a:t>
            </a:r>
          </a:p>
          <a:p>
            <a:endParaRPr lang="en-US" dirty="0"/>
          </a:p>
        </p:txBody>
      </p:sp>
    </p:spTree>
    <p:extLst>
      <p:ext uri="{BB962C8B-B14F-4D97-AF65-F5344CB8AC3E}">
        <p14:creationId xmlns:p14="http://schemas.microsoft.com/office/powerpoint/2010/main" val="1357413428"/>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majorFont>
      <a:minorFont>
        <a:latin typeface="Franklin Gothic Book" panose="020B0503020102020204"/>
        <a:ea typeface=""/>
        <a:cs typeface=""/>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12</TotalTime>
  <Words>425</Words>
  <Application>Microsoft Macintosh PowerPoint</Application>
  <PresentationFormat>Widescreen</PresentationFormat>
  <Paragraphs>68</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Franklin Gothic Book</vt:lpstr>
      <vt:lpstr>Franklin Gothic Heavy</vt:lpstr>
      <vt:lpstr>Arial</vt:lpstr>
      <vt:lpstr>Crop</vt:lpstr>
      <vt:lpstr>PowerPoint Presentation</vt:lpstr>
      <vt:lpstr>What is client interviewing?</vt:lpstr>
      <vt:lpstr>How does it work?</vt:lpstr>
      <vt:lpstr>What are you judged on?</vt:lpstr>
      <vt:lpstr>What skills does client interviewing help you to develop?</vt:lpstr>
      <vt:lpstr>How should you prepare?  </vt:lpstr>
      <vt:lpstr>General structure of the interview</vt:lpstr>
      <vt:lpstr>Introduction</vt:lpstr>
      <vt:lpstr>Questioning</vt:lpstr>
      <vt:lpstr>Solutions</vt:lpstr>
      <vt:lpstr>Conclusion</vt:lpstr>
      <vt:lpstr>Reflection</vt:lpstr>
      <vt:lpstr>General tips</vt:lpstr>
    </vt:vector>
  </TitlesOfParts>
  <Company/>
  <LinksUpToDate>false</LinksUpToDate>
  <SharedDoc>false</SharedDoc>
  <HyperlinksChanged>false</HyperlinksChanged>
  <AppVersion>15.0032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Ragavi Srikantha</dc:creator>
  <cp:lastModifiedBy>Ragavi Srikantha</cp:lastModifiedBy>
  <cp:revision>2</cp:revision>
  <dcterms:created xsi:type="dcterms:W3CDTF">2019-08-15T10:34:58Z</dcterms:created>
  <dcterms:modified xsi:type="dcterms:W3CDTF">2019-08-15T10:47:19Z</dcterms:modified>
</cp:coreProperties>
</file>